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81" r:id="rId20"/>
    <p:sldId id="282" r:id="rId21"/>
    <p:sldId id="283" r:id="rId22"/>
    <p:sldId id="284" r:id="rId23"/>
    <p:sldId id="280" r:id="rId24"/>
    <p:sldId id="275" r:id="rId25"/>
    <p:sldId id="276" r:id="rId26"/>
    <p:sldId id="278" r:id="rId27"/>
    <p:sldId id="277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75E6D-0FE5-41EC-A825-4CCA8D425D4A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7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0927F-FDD7-4276-9867-D7A024B448A7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8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A2287-FC3E-40BD-864B-57CA83AB8A62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50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3135CE-D3A6-4C65-A4A1-79C95ACBD0C3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7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13A60-C190-4803-9022-087AA9947092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0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08B1F-5BA2-468B-B066-04C0D3D808C7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9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31EB3-8542-4889-98DD-EDBD15F0FD34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05CDE-A7BA-4294-A4A8-78BDE22C172F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8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A66F3-EBB7-4475-BA72-864B86AC7419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4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D457-3A51-49E6-8548-3377FC09B8C6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8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D0D02-BE7D-4700-A601-56837211A60B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5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2F837-5339-4422-9300-B7E6DD96796E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2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4A0AA64-3D79-4C4A-9553-65DF8F837CF3}" type="slidenum">
              <a:rPr lang="en-US" altLang="en-US">
                <a:solidFill>
                  <a:srgbClr val="FF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9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90800"/>
            <a:ext cx="7902575" cy="1143000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C50000"/>
                </a:solidFill>
                <a:latin typeface="Verdana" pitchFamily="1" charset="0"/>
              </a:rPr>
              <a:t>Memory</a:t>
            </a:r>
            <a:endParaRPr lang="en-US" altLang="en-US" sz="3600" b="1" dirty="0">
              <a:solidFill>
                <a:srgbClr val="C50000"/>
              </a:solidFill>
              <a:latin typeface="Verdana" pitchFamily="1" charset="0"/>
            </a:endParaRP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8001000" y="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1F7E01"/>
                </a:solidFill>
              </a:rPr>
              <a:t>chapter 1</a:t>
            </a:r>
            <a:endParaRPr lang="en-US" altLang="en-US" sz="1400">
              <a:solidFill>
                <a:srgbClr val="1F7E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62200"/>
            <a:ext cx="7772400" cy="1143000"/>
          </a:xfrm>
        </p:spPr>
        <p:txBody>
          <a:bodyPr/>
          <a:lstStyle/>
          <a:p>
            <a:r>
              <a:rPr lang="en-US" dirty="0"/>
              <a:t>In Pursuit of Memory</a:t>
            </a:r>
          </a:p>
        </p:txBody>
      </p:sp>
    </p:spTree>
    <p:extLst>
      <p:ext uri="{BB962C8B-B14F-4D97-AF65-F5344CB8AC3E}">
        <p14:creationId xmlns:p14="http://schemas.microsoft.com/office/powerpoint/2010/main" val="8505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Measuring </a:t>
            </a:r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Explicit </a:t>
            </a:r>
            <a:r>
              <a:rPr lang="en-US" dirty="0"/>
              <a:t>Memory- </a:t>
            </a:r>
            <a:r>
              <a:rPr lang="en-US" dirty="0" smtClean="0"/>
              <a:t>Define</a:t>
            </a:r>
            <a:endParaRPr lang="en-US" dirty="0"/>
          </a:p>
          <a:p>
            <a:pPr lvl="0"/>
            <a:r>
              <a:rPr lang="en-US" dirty="0"/>
              <a:t>Recall- Define and </a:t>
            </a:r>
            <a:r>
              <a:rPr lang="en-US" dirty="0" smtClean="0"/>
              <a:t>Example</a:t>
            </a:r>
            <a:endParaRPr lang="en-US" dirty="0"/>
          </a:p>
          <a:p>
            <a:pPr lvl="0"/>
            <a:r>
              <a:rPr lang="en-US" dirty="0"/>
              <a:t>Recognition- Definition and </a:t>
            </a:r>
            <a:r>
              <a:rPr lang="en-US" dirty="0" smtClean="0"/>
              <a:t>Example</a:t>
            </a:r>
            <a:endParaRPr lang="en-US" dirty="0"/>
          </a:p>
          <a:p>
            <a:pPr lvl="0"/>
            <a:r>
              <a:rPr lang="en-US" dirty="0"/>
              <a:t>Which is more accurate? Why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Explain the </a:t>
            </a:r>
            <a:r>
              <a:rPr lang="en-US" dirty="0" err="1"/>
              <a:t>Bahrick</a:t>
            </a:r>
            <a:r>
              <a:rPr lang="en-US" dirty="0"/>
              <a:t>, </a:t>
            </a:r>
            <a:r>
              <a:rPr lang="en-US" dirty="0" err="1"/>
              <a:t>Bahrick</a:t>
            </a:r>
            <a:r>
              <a:rPr lang="en-US" dirty="0"/>
              <a:t>, and </a:t>
            </a:r>
            <a:r>
              <a:rPr lang="en-US" dirty="0" err="1"/>
              <a:t>Wittlinger</a:t>
            </a:r>
            <a:r>
              <a:rPr lang="en-US" dirty="0"/>
              <a:t> experiment and finding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Implicit Memory- Define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Priming- Define and Example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Relearning Model- </a:t>
            </a:r>
            <a:r>
              <a:rPr lang="en-US" dirty="0" smtClean="0"/>
              <a:t>Define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Information Processing Model- How does it work? </a:t>
            </a:r>
            <a:r>
              <a:rPr lang="en-US" dirty="0" smtClean="0"/>
              <a:t>Explain</a:t>
            </a:r>
            <a:endParaRPr lang="en-US" dirty="0"/>
          </a:p>
          <a:p>
            <a:pPr lvl="0"/>
            <a:r>
              <a:rPr lang="en-US" dirty="0"/>
              <a:t>Sensory Register- </a:t>
            </a:r>
            <a:r>
              <a:rPr lang="en-US" dirty="0" smtClean="0"/>
              <a:t>Define</a:t>
            </a:r>
            <a:endParaRPr lang="en-US" dirty="0"/>
          </a:p>
          <a:p>
            <a:pPr lvl="0"/>
            <a:r>
              <a:rPr lang="en-US" dirty="0"/>
              <a:t>Short-Term Memory- </a:t>
            </a:r>
            <a:r>
              <a:rPr lang="en-US" dirty="0" smtClean="0"/>
              <a:t>Define</a:t>
            </a:r>
            <a:endParaRPr lang="en-US" dirty="0"/>
          </a:p>
          <a:p>
            <a:pPr lvl="0"/>
            <a:r>
              <a:rPr lang="en-US" dirty="0"/>
              <a:t>Long-Term Memory- </a:t>
            </a:r>
            <a:r>
              <a:rPr lang="en-US" dirty="0" smtClean="0"/>
              <a:t>Define</a:t>
            </a:r>
          </a:p>
          <a:p>
            <a:pPr lvl="0"/>
            <a:r>
              <a:rPr lang="en-US" dirty="0" smtClean="0"/>
              <a:t>What is this model also called?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Figure 8.3- The Three Box Model of Memory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763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4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Parallel Distributed Processing- Define</a:t>
            </a:r>
          </a:p>
          <a:p>
            <a:pPr lvl="0"/>
            <a:r>
              <a:rPr lang="en-US" dirty="0"/>
              <a:t>Why should we be cautious of </a:t>
            </a:r>
            <a:r>
              <a:rPr lang="en-US"/>
              <a:t>the </a:t>
            </a:r>
            <a:r>
              <a:rPr lang="en-US" smtClean="0"/>
              <a:t>Three Box </a:t>
            </a:r>
            <a:r>
              <a:rPr lang="en-US" dirty="0"/>
              <a:t>Model?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dirty="0" smtClean="0"/>
              <a:t>The Three Box Model of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Sensory Register: Fleeting </a:t>
            </a:r>
            <a:r>
              <a:rPr lang="en-US" dirty="0" smtClean="0"/>
              <a:t>Impressions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Sensory Register- </a:t>
            </a:r>
            <a:r>
              <a:rPr lang="en-US" dirty="0" smtClean="0"/>
              <a:t>Define</a:t>
            </a:r>
            <a:endParaRPr lang="en-US" dirty="0"/>
          </a:p>
          <a:p>
            <a:pPr lvl="1"/>
            <a:r>
              <a:rPr lang="en-US" dirty="0"/>
              <a:t>Eyes- How long</a:t>
            </a:r>
          </a:p>
          <a:p>
            <a:pPr lvl="1"/>
            <a:r>
              <a:rPr lang="en-US" dirty="0"/>
              <a:t>Sound- How long</a:t>
            </a:r>
          </a:p>
          <a:p>
            <a:pPr lvl="0"/>
            <a:r>
              <a:rPr lang="en-US" dirty="0"/>
              <a:t>What does this information let us do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What happens if we didn’t pay attention to the information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Why is this good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Short-Term Memory: Memory’s Scratch </a:t>
            </a:r>
            <a:r>
              <a:rPr lang="en-US" dirty="0" smtClean="0"/>
              <a:t>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lvl="0"/>
            <a:r>
              <a:rPr lang="en-US" dirty="0"/>
              <a:t>Short-Term Memory- </a:t>
            </a:r>
            <a:r>
              <a:rPr lang="en-US" dirty="0" smtClean="0"/>
              <a:t>Define</a:t>
            </a:r>
            <a:endParaRPr lang="en-US" dirty="0"/>
          </a:p>
          <a:p>
            <a:pPr lvl="0"/>
            <a:r>
              <a:rPr lang="en-US" dirty="0"/>
              <a:t>What two things can happen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What happened with H.M</a:t>
            </a:r>
            <a:r>
              <a:rPr lang="en-US" dirty="0" smtClean="0"/>
              <a:t>.?</a:t>
            </a:r>
            <a:endParaRPr lang="en-US" dirty="0"/>
          </a:p>
          <a:p>
            <a:pPr lvl="0"/>
            <a:r>
              <a:rPr lang="en-US" dirty="0"/>
              <a:t>Working </a:t>
            </a:r>
            <a:r>
              <a:rPr lang="en-US" dirty="0" smtClean="0"/>
              <a:t>Memory-Define</a:t>
            </a:r>
            <a:endParaRPr lang="en-US" dirty="0"/>
          </a:p>
          <a:p>
            <a:pPr lvl="0"/>
            <a:r>
              <a:rPr lang="en-US" dirty="0"/>
              <a:t>Capacity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Chunk-Define and </a:t>
            </a:r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Comic Sans MS" pitchFamily="66" charset="0"/>
              </a:rPr>
              <a:t>Memorize the following list of numbers:</a:t>
            </a:r>
          </a:p>
          <a:p>
            <a:pPr>
              <a:buFontTx/>
              <a:buNone/>
            </a:pPr>
            <a:endParaRPr lang="en-US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en-US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4000" dirty="0">
                <a:latin typeface="Comic Sans MS" pitchFamily="66" charset="0"/>
              </a:rPr>
              <a:t>1 8 1 2 1 9 4 1 1 7 7 6 1 4 9 2 2 0 0 1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1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Reconstructing the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Memory- Define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0"/>
            <a:r>
              <a:rPr lang="en-US" dirty="0"/>
              <a:t>The Manufacture </a:t>
            </a:r>
            <a:r>
              <a:rPr lang="en-US" dirty="0" smtClean="0"/>
              <a:t>of </a:t>
            </a:r>
            <a:r>
              <a:rPr lang="en-US" dirty="0"/>
              <a:t>Memory</a:t>
            </a:r>
          </a:p>
          <a:p>
            <a:pPr lvl="1"/>
            <a:r>
              <a:rPr lang="en-US" dirty="0"/>
              <a:t>Why is memory selective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What did Bartlett do? What did he find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Source Amnesia- Define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Write down the numbers in order.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1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Comic Sans MS" pitchFamily="66" charset="0"/>
              </a:rPr>
              <a:t>Now, try again…</a:t>
            </a:r>
          </a:p>
          <a:p>
            <a:endParaRPr lang="en-US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dirty="0">
                <a:latin typeface="Comic Sans MS" pitchFamily="66" charset="0"/>
              </a:rPr>
              <a:t>1812     1941     1776     1492     2001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08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the numbers in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23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Why do some pieces of information enter easily into Long-Term Memory?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50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Long-Term Memory: Final </a:t>
            </a:r>
            <a:r>
              <a:rPr lang="en-US" dirty="0" smtClean="0"/>
              <a:t>Destination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Long-Term Memory- </a:t>
            </a:r>
            <a:r>
              <a:rPr lang="en-US" dirty="0" smtClean="0"/>
              <a:t>Define</a:t>
            </a:r>
            <a:endParaRPr lang="en-US" dirty="0"/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1) Organization </a:t>
            </a:r>
            <a:r>
              <a:rPr lang="en-US" dirty="0"/>
              <a:t>of LTM</a:t>
            </a:r>
          </a:p>
          <a:p>
            <a:pPr lvl="1"/>
            <a:r>
              <a:rPr lang="en-US" dirty="0"/>
              <a:t>What are semantic categories? Why are they used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What happened to M.D</a:t>
            </a:r>
            <a:r>
              <a:rPr lang="en-US" dirty="0" smtClean="0"/>
              <a:t>.?</a:t>
            </a:r>
            <a:endParaRPr lang="en-US" dirty="0"/>
          </a:p>
          <a:p>
            <a:pPr lvl="1"/>
            <a:r>
              <a:rPr lang="en-US" dirty="0"/>
              <a:t>What is another way to group words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Tip-of-the-Tongue- Define and </a:t>
            </a:r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19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Memory: Final Destination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Contents of LTM</a:t>
            </a:r>
          </a:p>
          <a:p>
            <a:pPr lvl="1"/>
            <a:r>
              <a:rPr lang="en-US" dirty="0"/>
              <a:t>Procedural Memory- Define and </a:t>
            </a:r>
            <a:r>
              <a:rPr lang="en-US" dirty="0" smtClean="0"/>
              <a:t>Example</a:t>
            </a:r>
            <a:endParaRPr lang="en-US" dirty="0"/>
          </a:p>
          <a:p>
            <a:pPr lvl="1"/>
            <a:r>
              <a:rPr lang="en-US" dirty="0"/>
              <a:t>Declarative Memory- Define and </a:t>
            </a:r>
            <a:r>
              <a:rPr lang="en-US" dirty="0" smtClean="0"/>
              <a:t>Example</a:t>
            </a:r>
            <a:endParaRPr lang="en-US" dirty="0"/>
          </a:p>
          <a:p>
            <a:pPr lvl="2"/>
            <a:r>
              <a:rPr lang="en-US" dirty="0"/>
              <a:t>Semantic Memory- Define and </a:t>
            </a:r>
            <a:r>
              <a:rPr lang="en-US" dirty="0" smtClean="0"/>
              <a:t>Example</a:t>
            </a:r>
            <a:endParaRPr lang="en-US" dirty="0"/>
          </a:p>
          <a:p>
            <a:pPr lvl="2"/>
            <a:r>
              <a:rPr lang="en-US" dirty="0"/>
              <a:t>Episodic Memory- Define and </a:t>
            </a:r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68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georgewashing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2971799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43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Memory: Final Destination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From Short-Term to Long-Term Memory: A </a:t>
            </a:r>
            <a:r>
              <a:rPr lang="en-US" dirty="0" smtClean="0"/>
              <a:t>Riddle</a:t>
            </a:r>
            <a:endParaRPr lang="en-US" dirty="0"/>
          </a:p>
          <a:p>
            <a:pPr lvl="1"/>
            <a:r>
              <a:rPr lang="en-US" dirty="0"/>
              <a:t>Serial Positioning Effect- </a:t>
            </a:r>
            <a:r>
              <a:rPr lang="en-US" dirty="0" smtClean="0"/>
              <a:t>Define</a:t>
            </a:r>
            <a:endParaRPr lang="en-US" dirty="0"/>
          </a:p>
          <a:p>
            <a:pPr lvl="2"/>
            <a:r>
              <a:rPr lang="en-US" dirty="0"/>
              <a:t>Primacy Effect- </a:t>
            </a:r>
            <a:r>
              <a:rPr lang="en-US" dirty="0" smtClean="0"/>
              <a:t>Explain</a:t>
            </a:r>
            <a:endParaRPr lang="en-US" dirty="0"/>
          </a:p>
          <a:p>
            <a:pPr lvl="2"/>
            <a:r>
              <a:rPr lang="en-US" dirty="0" err="1"/>
              <a:t>Recency</a:t>
            </a:r>
            <a:r>
              <a:rPr lang="en-US" dirty="0"/>
              <a:t> Effect- </a:t>
            </a:r>
            <a:r>
              <a:rPr lang="en-US" dirty="0" smtClean="0"/>
              <a:t>Explain</a:t>
            </a:r>
            <a:endParaRPr lang="en-US" dirty="0"/>
          </a:p>
          <a:p>
            <a:pPr lvl="1"/>
            <a:r>
              <a:rPr lang="en-US" dirty="0"/>
              <a:t>Why does this happen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25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dirty="0" smtClean="0"/>
              <a:t>How We Remember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10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Effortful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Effortful Encoding- Define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What do experienced students know?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3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lvl="0"/>
            <a:r>
              <a:rPr lang="en-US" dirty="0"/>
              <a:t>The Fading Flashbulb</a:t>
            </a:r>
          </a:p>
          <a:p>
            <a:pPr lvl="1"/>
            <a:r>
              <a:rPr lang="en-US" dirty="0"/>
              <a:t>Why did Brown and </a:t>
            </a:r>
            <a:r>
              <a:rPr lang="en-US" dirty="0" err="1"/>
              <a:t>Kulik</a:t>
            </a:r>
            <a:r>
              <a:rPr lang="en-US" dirty="0"/>
              <a:t> (1977) call them “flashbulb memories</a:t>
            </a:r>
            <a:r>
              <a:rPr lang="en-US" dirty="0" smtClean="0"/>
              <a:t>?”</a:t>
            </a:r>
            <a:endParaRPr lang="en-US" dirty="0"/>
          </a:p>
          <a:p>
            <a:pPr lvl="1"/>
            <a:r>
              <a:rPr lang="en-US" dirty="0"/>
              <a:t>Why might we have them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What happens with flashbulb memories? Give an example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Rehearsal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lvl="0"/>
            <a:r>
              <a:rPr lang="en-US" dirty="0"/>
              <a:t>Rehearsal- Define and </a:t>
            </a:r>
            <a:r>
              <a:rPr lang="en-US" dirty="0" smtClean="0"/>
              <a:t>Example</a:t>
            </a:r>
            <a:endParaRPr lang="en-US" dirty="0"/>
          </a:p>
          <a:p>
            <a:pPr lvl="0"/>
            <a:r>
              <a:rPr lang="en-US" dirty="0"/>
              <a:t>What happened with H.M</a:t>
            </a:r>
            <a:r>
              <a:rPr lang="en-US" dirty="0" smtClean="0"/>
              <a:t>.?</a:t>
            </a:r>
            <a:endParaRPr lang="en-US" dirty="0"/>
          </a:p>
          <a:p>
            <a:pPr lvl="0"/>
            <a:r>
              <a:rPr lang="en-US" dirty="0"/>
              <a:t>What do most people favor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Elaborative Rehearsal</a:t>
            </a:r>
          </a:p>
          <a:p>
            <a:pPr lvl="1"/>
            <a:r>
              <a:rPr lang="en-US" dirty="0"/>
              <a:t>Maintenance Rehearsal- </a:t>
            </a:r>
            <a:r>
              <a:rPr lang="en-US" dirty="0" smtClean="0"/>
              <a:t>Define</a:t>
            </a:r>
            <a:endParaRPr lang="en-US" dirty="0"/>
          </a:p>
          <a:p>
            <a:pPr lvl="1"/>
            <a:r>
              <a:rPr lang="en-US" dirty="0"/>
              <a:t>Elaborative Rehearsal- Define and </a:t>
            </a:r>
            <a:r>
              <a:rPr lang="en-US" dirty="0" smtClean="0"/>
              <a:t>Example</a:t>
            </a:r>
            <a:endParaRPr lang="en-US" dirty="0"/>
          </a:p>
          <a:p>
            <a:pPr lvl="1"/>
            <a:r>
              <a:rPr lang="en-US" dirty="0"/>
              <a:t>Deep Processing- </a:t>
            </a:r>
            <a:r>
              <a:rPr lang="en-US" dirty="0" smtClean="0"/>
              <a:t>Define</a:t>
            </a:r>
            <a:endParaRPr lang="en-US" dirty="0"/>
          </a:p>
          <a:p>
            <a:pPr lvl="1"/>
            <a:r>
              <a:rPr lang="en-US" dirty="0"/>
              <a:t>When would you use Shallow Processing? Deep Processing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65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Mneumonics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Mnemonics- Define and Example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What do the best mnemonics do?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22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Forget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happened with S</a:t>
            </a:r>
            <a:r>
              <a:rPr lang="en-US" dirty="0" smtClean="0"/>
              <a:t>.?</a:t>
            </a:r>
            <a:endParaRPr lang="en-US" dirty="0"/>
          </a:p>
          <a:p>
            <a:pPr lvl="0"/>
            <a:r>
              <a:rPr lang="en-US" dirty="0"/>
              <a:t>Why is forgetting good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What was Hermann </a:t>
            </a:r>
            <a:r>
              <a:rPr lang="en-US" dirty="0" err="1"/>
              <a:t>Ebbinghous</a:t>
            </a:r>
            <a:r>
              <a:rPr lang="en-US" dirty="0"/>
              <a:t>’ experiment? What did he find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What did Marigold Linton research? What did she find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00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Decay Theory- define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Overall sentiment on theory? Explain? Give Examples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91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does the theory say?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What was the traffic accident study?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425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does this theory </a:t>
            </a:r>
            <a:r>
              <a:rPr lang="en-US" dirty="0" smtClean="0"/>
              <a:t>say</a:t>
            </a:r>
            <a:endParaRPr lang="en-US" dirty="0"/>
          </a:p>
          <a:p>
            <a:pPr lvl="0"/>
            <a:r>
              <a:rPr lang="en-US" dirty="0"/>
              <a:t>When is it especially common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 smtClean="0"/>
              <a:t>Retroactive </a:t>
            </a:r>
            <a:r>
              <a:rPr lang="en-US" dirty="0"/>
              <a:t>Interference- Define and </a:t>
            </a:r>
            <a:r>
              <a:rPr lang="en-US" dirty="0" smtClean="0"/>
              <a:t>Example</a:t>
            </a:r>
            <a:endParaRPr lang="en-US" dirty="0"/>
          </a:p>
          <a:p>
            <a:pPr lvl="0"/>
            <a:r>
              <a:rPr lang="en-US" dirty="0"/>
              <a:t>Proactive Interference- Define and </a:t>
            </a:r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23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Cue-Dependent Forgetting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Retrieval Cues- Define and </a:t>
            </a:r>
            <a:r>
              <a:rPr lang="en-US" dirty="0" smtClean="0"/>
              <a:t>Example</a:t>
            </a:r>
            <a:endParaRPr lang="en-US" dirty="0"/>
          </a:p>
          <a:p>
            <a:pPr lvl="0"/>
            <a:r>
              <a:rPr lang="en-US" dirty="0"/>
              <a:t>Cue-Dependent Forgetting- </a:t>
            </a:r>
            <a:r>
              <a:rPr lang="en-US" dirty="0" smtClean="0"/>
              <a:t>Define</a:t>
            </a:r>
            <a:endParaRPr lang="en-US" dirty="0"/>
          </a:p>
          <a:p>
            <a:pPr lvl="0"/>
            <a:r>
              <a:rPr lang="en-US" dirty="0"/>
              <a:t>Cues that were present when you witnessed something are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State-Dependent Memory- Define and </a:t>
            </a:r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98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Repression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Amnesia-Define</a:t>
            </a:r>
            <a:endParaRPr lang="en-US" dirty="0"/>
          </a:p>
          <a:p>
            <a:pPr lvl="0"/>
            <a:r>
              <a:rPr lang="en-US" dirty="0"/>
              <a:t>Psychogenic Amnesia- </a:t>
            </a:r>
            <a:r>
              <a:rPr lang="en-US" dirty="0" smtClean="0"/>
              <a:t>Define</a:t>
            </a:r>
            <a:endParaRPr lang="en-US" dirty="0"/>
          </a:p>
          <a:p>
            <a:pPr lvl="0"/>
            <a:r>
              <a:rPr lang="en-US" dirty="0"/>
              <a:t>Traumatic Amnesia- </a:t>
            </a:r>
            <a:r>
              <a:rPr lang="en-US" dirty="0" smtClean="0"/>
              <a:t>Define</a:t>
            </a:r>
            <a:endParaRPr lang="en-US" dirty="0"/>
          </a:p>
          <a:p>
            <a:pPr lvl="0"/>
            <a:r>
              <a:rPr lang="en-US" dirty="0"/>
              <a:t>Repression- </a:t>
            </a:r>
            <a:r>
              <a:rPr lang="en-US" dirty="0" smtClean="0"/>
              <a:t>Define</a:t>
            </a:r>
            <a:endParaRPr lang="en-US" dirty="0"/>
          </a:p>
          <a:p>
            <a:pPr lvl="0"/>
            <a:r>
              <a:rPr lang="en-US" dirty="0"/>
              <a:t>What did </a:t>
            </a:r>
            <a:r>
              <a:rPr lang="en-US" dirty="0" smtClean="0"/>
              <a:t>Richard </a:t>
            </a:r>
            <a:r>
              <a:rPr lang="en-US" dirty="0"/>
              <a:t>McNally review and conclude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What happened in the 1990’s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Arguments for repression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Arguments </a:t>
            </a:r>
            <a:r>
              <a:rPr lang="en-US" dirty="0" smtClean="0"/>
              <a:t>against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6041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r>
              <a:rPr lang="en-US" dirty="0" smtClean="0"/>
              <a:t>Autobiographical Memories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69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Childhood Amnesia: The Missing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Childhood Amnesia- </a:t>
            </a:r>
            <a:r>
              <a:rPr lang="en-US" dirty="0" smtClean="0"/>
              <a:t>Define</a:t>
            </a:r>
            <a:endParaRPr lang="en-US" dirty="0"/>
          </a:p>
          <a:p>
            <a:pPr lvl="0"/>
            <a:r>
              <a:rPr lang="en-US" dirty="0"/>
              <a:t>What are most memories from year 2 and earlier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Where do they come from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We retain procedural memories, which are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 smtClean="0"/>
              <a:t>We retain </a:t>
            </a:r>
            <a:r>
              <a:rPr lang="en-US" dirty="0"/>
              <a:t>semantic memories, which are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6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 lvl="0"/>
            <a:r>
              <a:rPr lang="en-US" dirty="0"/>
              <a:t>The Conditions of Confabulation</a:t>
            </a:r>
          </a:p>
          <a:p>
            <a:pPr lvl="1"/>
            <a:r>
              <a:rPr lang="en-US" dirty="0"/>
              <a:t>Confabulation- </a:t>
            </a:r>
            <a:r>
              <a:rPr lang="en-US" dirty="0" smtClean="0"/>
              <a:t>Define</a:t>
            </a:r>
            <a:endParaRPr lang="en-US" dirty="0"/>
          </a:p>
          <a:p>
            <a:pPr lvl="1"/>
            <a:r>
              <a:rPr lang="en-US" dirty="0"/>
              <a:t>4 Circumstances  for confabulation:</a:t>
            </a:r>
          </a:p>
          <a:p>
            <a:pPr lvl="2"/>
            <a:r>
              <a:rPr lang="en-US" dirty="0"/>
              <a:t>1) Name and give </a:t>
            </a:r>
            <a:r>
              <a:rPr lang="en-US" dirty="0" smtClean="0"/>
              <a:t>example</a:t>
            </a:r>
            <a:endParaRPr lang="en-US" dirty="0"/>
          </a:p>
          <a:p>
            <a:pPr lvl="2"/>
            <a:r>
              <a:rPr lang="en-US" dirty="0"/>
              <a:t>2) Name and give </a:t>
            </a:r>
            <a:r>
              <a:rPr lang="en-US" dirty="0" smtClean="0"/>
              <a:t>example</a:t>
            </a:r>
            <a:endParaRPr lang="en-US" dirty="0"/>
          </a:p>
          <a:p>
            <a:pPr lvl="2"/>
            <a:r>
              <a:rPr lang="en-US" dirty="0" smtClean="0"/>
              <a:t>3) </a:t>
            </a:r>
            <a:r>
              <a:rPr lang="en-US" dirty="0"/>
              <a:t>Name and give </a:t>
            </a:r>
            <a:r>
              <a:rPr lang="en-US" dirty="0" smtClean="0"/>
              <a:t>example</a:t>
            </a:r>
            <a:endParaRPr lang="en-US" dirty="0"/>
          </a:p>
          <a:p>
            <a:pPr lvl="2"/>
            <a:r>
              <a:rPr lang="en-US" dirty="0"/>
              <a:t>4) Name and give </a:t>
            </a:r>
            <a:r>
              <a:rPr lang="en-US" dirty="0" smtClean="0"/>
              <a:t>example</a:t>
            </a:r>
            <a:endParaRPr lang="en-US" dirty="0"/>
          </a:p>
          <a:p>
            <a:pPr lvl="0"/>
            <a:r>
              <a:rPr lang="en-US" dirty="0"/>
              <a:t>Memory is </a:t>
            </a:r>
            <a:r>
              <a:rPr lang="en-US" dirty="0" smtClean="0"/>
              <a:t>_______________________________.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Childhood Amnesia: The Missing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do 4 year olds remember from past experiences?</a:t>
            </a:r>
          </a:p>
          <a:p>
            <a:pPr lvl="0"/>
            <a:r>
              <a:rPr lang="en-US" dirty="0"/>
              <a:t>What don’t young children remember?</a:t>
            </a:r>
          </a:p>
          <a:p>
            <a:pPr lvl="0"/>
            <a:r>
              <a:rPr lang="en-US" dirty="0"/>
              <a:t>What did Freud say</a:t>
            </a:r>
            <a:r>
              <a:rPr lang="en-US" dirty="0" smtClean="0"/>
              <a:t>?</a:t>
            </a:r>
          </a:p>
          <a:p>
            <a:pPr lvl="0"/>
            <a:r>
              <a:rPr lang="en-US" dirty="0" smtClean="0"/>
              <a:t>What did Biological Psychologists say?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490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Childhood Amnesia: The Missing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four things do Cognitive Psychologists propose</a:t>
            </a:r>
          </a:p>
          <a:p>
            <a:pPr lvl="1"/>
            <a:r>
              <a:rPr lang="en-US" dirty="0"/>
              <a:t>1) Name and </a:t>
            </a:r>
            <a:r>
              <a:rPr lang="en-US" dirty="0" smtClean="0"/>
              <a:t>Explain</a:t>
            </a:r>
            <a:endParaRPr lang="en-US" dirty="0"/>
          </a:p>
          <a:p>
            <a:pPr lvl="1"/>
            <a:r>
              <a:rPr lang="en-US" dirty="0"/>
              <a:t>2) Name and </a:t>
            </a:r>
            <a:r>
              <a:rPr lang="en-US" dirty="0" smtClean="0"/>
              <a:t>Explain</a:t>
            </a:r>
            <a:endParaRPr lang="en-US" dirty="0"/>
          </a:p>
          <a:p>
            <a:pPr lvl="1"/>
            <a:r>
              <a:rPr lang="en-US" dirty="0"/>
              <a:t>3) Name and </a:t>
            </a:r>
            <a:r>
              <a:rPr lang="en-US" dirty="0" smtClean="0"/>
              <a:t>Explain</a:t>
            </a:r>
            <a:endParaRPr lang="en-US" dirty="0"/>
          </a:p>
          <a:p>
            <a:pPr lvl="1"/>
            <a:r>
              <a:rPr lang="en-US" dirty="0"/>
              <a:t>4) Name and </a:t>
            </a:r>
            <a:r>
              <a:rPr lang="en-US" dirty="0" smtClean="0"/>
              <a:t>Explain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486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Memories and Narratives: The Stories of Our Lives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did George </a:t>
            </a:r>
            <a:r>
              <a:rPr lang="en-US" dirty="0" err="1"/>
              <a:t>Gerbner</a:t>
            </a:r>
            <a:r>
              <a:rPr lang="en-US" dirty="0"/>
              <a:t> say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Why is this important</a:t>
            </a:r>
            <a:r>
              <a:rPr lang="en-US" dirty="0" smtClean="0"/>
              <a:t>?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What do adult memories </a:t>
            </a:r>
            <a:r>
              <a:rPr lang="en-US"/>
              <a:t>reveal</a:t>
            </a:r>
            <a:r>
              <a:rPr lang="en-US" smtClean="0"/>
              <a:t>?</a:t>
            </a:r>
            <a:endParaRPr lang="en-US" dirty="0"/>
          </a:p>
          <a:p>
            <a:pPr lvl="0"/>
            <a:r>
              <a:rPr lang="en-US" dirty="0"/>
              <a:t>What does the stories theme say/do?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7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the Power of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is memory vulnerable?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Eyewitness on </a:t>
            </a:r>
            <a:r>
              <a:rPr lang="en-US" dirty="0" smtClean="0"/>
              <a:t>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happens when a crime is committed by someone of a different ethnicity then the eyewitness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What might the witness rely on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What did Elizabeth Loftus show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Eyewitness on </a:t>
            </a:r>
            <a:r>
              <a:rPr lang="en-US" dirty="0" smtClean="0"/>
              <a:t>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Explain the car crash study and its findings.</a:t>
            </a:r>
          </a:p>
          <a:p>
            <a:pPr lvl="0"/>
            <a:r>
              <a:rPr lang="en-US" dirty="0"/>
              <a:t>Explain the broken headlight study.</a:t>
            </a:r>
          </a:p>
          <a:p>
            <a:pPr lvl="0"/>
            <a:r>
              <a:rPr lang="en-US" dirty="0"/>
              <a:t>Explain the student study.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Children’s </a:t>
            </a:r>
            <a:r>
              <a:rPr lang="en-US" dirty="0" smtClean="0"/>
              <a:t>Testimony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lvl="0"/>
            <a:r>
              <a:rPr lang="en-US" dirty="0"/>
              <a:t>What did adults believe about a child’s memory until the 1970’s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What changed?</a:t>
            </a:r>
          </a:p>
          <a:p>
            <a:pPr lvl="0"/>
            <a:r>
              <a:rPr lang="en-US" dirty="0"/>
              <a:t>What did </a:t>
            </a:r>
            <a:r>
              <a:rPr lang="en-US" dirty="0" err="1"/>
              <a:t>Ceci</a:t>
            </a:r>
            <a:r>
              <a:rPr lang="en-US" dirty="0"/>
              <a:t> and </a:t>
            </a:r>
            <a:r>
              <a:rPr lang="en-US" dirty="0" err="1"/>
              <a:t>Bruck</a:t>
            </a:r>
            <a:r>
              <a:rPr lang="en-US" dirty="0"/>
              <a:t> (1995) conclude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Why would some kids lie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What did </a:t>
            </a:r>
            <a:r>
              <a:rPr lang="en-US" dirty="0" err="1"/>
              <a:t>Ceci</a:t>
            </a:r>
            <a:r>
              <a:rPr lang="en-US" dirty="0"/>
              <a:t> and </a:t>
            </a:r>
            <a:r>
              <a:rPr lang="en-US" dirty="0" err="1"/>
              <a:t>Bruck</a:t>
            </a:r>
            <a:r>
              <a:rPr lang="en-US" dirty="0"/>
              <a:t> propose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What’s the clear answer? Explain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Children’s Testimony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Explain the </a:t>
            </a:r>
            <a:r>
              <a:rPr lang="en-US" dirty="0" err="1"/>
              <a:t>McMartin</a:t>
            </a:r>
            <a:r>
              <a:rPr lang="en-US" dirty="0"/>
              <a:t> Experiment.</a:t>
            </a:r>
          </a:p>
          <a:p>
            <a:pPr lvl="0"/>
            <a:r>
              <a:rPr lang="en-US" dirty="0"/>
              <a:t>How can we reduce the chances of false memories with children?</a:t>
            </a:r>
          </a:p>
          <a:p>
            <a:pPr lvl="0"/>
            <a:r>
              <a:rPr lang="en-US" dirty="0"/>
              <a:t>How are children like adults?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9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T 4e mod">
  <a:themeElements>
    <a:clrScheme name="WT 4e mod 13">
      <a:dk1>
        <a:srgbClr val="FF0000"/>
      </a:dk1>
      <a:lt1>
        <a:srgbClr val="FFFFFF"/>
      </a:lt1>
      <a:dk2>
        <a:srgbClr val="FF8000"/>
      </a:dk2>
      <a:lt2>
        <a:srgbClr val="808080"/>
      </a:lt2>
      <a:accent1>
        <a:srgbClr val="008080"/>
      </a:accent1>
      <a:accent2>
        <a:srgbClr val="333399"/>
      </a:accent2>
      <a:accent3>
        <a:srgbClr val="FFFFFF"/>
      </a:accent3>
      <a:accent4>
        <a:srgbClr val="DA0000"/>
      </a:accent4>
      <a:accent5>
        <a:srgbClr val="AAC0C0"/>
      </a:accent5>
      <a:accent6>
        <a:srgbClr val="2D2D8A"/>
      </a:accent6>
      <a:hlink>
        <a:srgbClr val="009999"/>
      </a:hlink>
      <a:folHlink>
        <a:srgbClr val="99CC00"/>
      </a:folHlink>
    </a:clrScheme>
    <a:fontScheme name="WT 4e mo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T 4e mo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 4e mo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 4e mo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 4e mo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 4e mo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 4e mo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13">
        <a:dk1>
          <a:srgbClr val="FF0000"/>
        </a:dk1>
        <a:lt1>
          <a:srgbClr val="FFFFFF"/>
        </a:lt1>
        <a:dk2>
          <a:srgbClr val="FF8000"/>
        </a:dk2>
        <a:lt2>
          <a:srgbClr val="808080"/>
        </a:lt2>
        <a:accent1>
          <a:srgbClr val="008080"/>
        </a:accent1>
        <a:accent2>
          <a:srgbClr val="333399"/>
        </a:accent2>
        <a:accent3>
          <a:srgbClr val="FFFFFF"/>
        </a:accent3>
        <a:accent4>
          <a:srgbClr val="DA0000"/>
        </a:accent4>
        <a:accent5>
          <a:srgbClr val="AAC0C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891</Words>
  <Application>Microsoft Office PowerPoint</Application>
  <PresentationFormat>On-screen Show (4:3)</PresentationFormat>
  <Paragraphs>184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WT 4e mod</vt:lpstr>
      <vt:lpstr>Memory</vt:lpstr>
      <vt:lpstr>Reconstructing the Past</vt:lpstr>
      <vt:lpstr>PowerPoint Presentation</vt:lpstr>
      <vt:lpstr>PowerPoint Presentation</vt:lpstr>
      <vt:lpstr>Memory and the Power of Suggestion</vt:lpstr>
      <vt:lpstr>The Eyewitness on Trial</vt:lpstr>
      <vt:lpstr>The Eyewitness on Trial</vt:lpstr>
      <vt:lpstr>Children’s Testimony</vt:lpstr>
      <vt:lpstr>Children’s Testimony</vt:lpstr>
      <vt:lpstr>In Pursuit of Memory</vt:lpstr>
      <vt:lpstr>Measuring Memory</vt:lpstr>
      <vt:lpstr>Measuring Memory</vt:lpstr>
      <vt:lpstr>Models of Memory</vt:lpstr>
      <vt:lpstr>Figure 8.3- The Three Box Model of Memory</vt:lpstr>
      <vt:lpstr>Models of Memory</vt:lpstr>
      <vt:lpstr>The Three Box Model of Memory</vt:lpstr>
      <vt:lpstr>The Sensory Register: Fleeting Impressions</vt:lpstr>
      <vt:lpstr>Short-Term Memory: Memory’s Scratch Pad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Long-Term Memory: Final Destination</vt:lpstr>
      <vt:lpstr>Long-Term Memory: Final Destination</vt:lpstr>
      <vt:lpstr>PowerPoint Presentation</vt:lpstr>
      <vt:lpstr>Long-Term Memory: Final Destination</vt:lpstr>
      <vt:lpstr>How We Remember</vt:lpstr>
      <vt:lpstr>Effortful Encoding</vt:lpstr>
      <vt:lpstr>Rehearsal</vt:lpstr>
      <vt:lpstr>Mneumonics</vt:lpstr>
      <vt:lpstr>Why We Forget</vt:lpstr>
      <vt:lpstr>Decay</vt:lpstr>
      <vt:lpstr>Replacement</vt:lpstr>
      <vt:lpstr>Interference</vt:lpstr>
      <vt:lpstr>Cue-Dependent Forgetting</vt:lpstr>
      <vt:lpstr>Repression</vt:lpstr>
      <vt:lpstr>Autobiographical Memories</vt:lpstr>
      <vt:lpstr>Childhood Amnesia: The Missing Years</vt:lpstr>
      <vt:lpstr>Childhood Amnesia: The Missing Years</vt:lpstr>
      <vt:lpstr>Childhood Amnesia: The Missing Years</vt:lpstr>
      <vt:lpstr>Memories and Narratives: The Stories of Our Lives</vt:lpstr>
    </vt:vector>
  </TitlesOfParts>
  <Company>Hazleton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</dc:title>
  <dc:creator>User</dc:creator>
  <cp:lastModifiedBy>User</cp:lastModifiedBy>
  <cp:revision>10</cp:revision>
  <dcterms:created xsi:type="dcterms:W3CDTF">2013-12-06T15:05:52Z</dcterms:created>
  <dcterms:modified xsi:type="dcterms:W3CDTF">2013-12-18T14:18:07Z</dcterms:modified>
</cp:coreProperties>
</file>